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307" r:id="rId3"/>
    <p:sldId id="318" r:id="rId4"/>
    <p:sldId id="319" r:id="rId5"/>
    <p:sldId id="324" r:id="rId6"/>
    <p:sldId id="321" r:id="rId7"/>
    <p:sldId id="327" r:id="rId8"/>
    <p:sldId id="328" r:id="rId9"/>
    <p:sldId id="329" r:id="rId10"/>
    <p:sldId id="323" r:id="rId11"/>
    <p:sldId id="325" r:id="rId12"/>
    <p:sldId id="330" r:id="rId13"/>
    <p:sldId id="326" r:id="rId14"/>
    <p:sldId id="331" r:id="rId15"/>
    <p:sldId id="333" r:id="rId16"/>
    <p:sldId id="334" r:id="rId17"/>
    <p:sldId id="332" r:id="rId18"/>
    <p:sldId id="308" r:id="rId19"/>
    <p:sldId id="309" r:id="rId20"/>
    <p:sldId id="310" r:id="rId21"/>
    <p:sldId id="311" r:id="rId22"/>
    <p:sldId id="312" r:id="rId23"/>
    <p:sldId id="313" r:id="rId24"/>
    <p:sldId id="293" r:id="rId25"/>
    <p:sldId id="314" r:id="rId26"/>
    <p:sldId id="306" r:id="rId27"/>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93987" autoAdjust="0"/>
  </p:normalViewPr>
  <p:slideViewPr>
    <p:cSldViewPr snapToGrid="0">
      <p:cViewPr varScale="1">
        <p:scale>
          <a:sx n="96" d="100"/>
          <a:sy n="96" d="100"/>
        </p:scale>
        <p:origin x="355" y="-74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https://www.youtube.com/watch?v=687zEGODmHA&amp;ab_channel=MachineLearningatBerkeley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81598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Diffusion_process" TargetMode="External"/><Relationship Id="rId2" Type="http://schemas.openxmlformats.org/officeDocument/2006/relationships/hyperlink" Target="https://en.wikipedia.org/wiki/Diffusion_model#cite_note-chang23design-1" TargetMode="External"/><Relationship Id="rId1" Type="http://schemas.openxmlformats.org/officeDocument/2006/relationships/slideLayout" Target="../slideLayouts/slideLayout2.xml"/><Relationship Id="rId5" Type="http://schemas.openxmlformats.org/officeDocument/2006/relationships/hyperlink" Target="https://en.wikipedia.org/wiki/Diffusion_model#cite_note-song-2" TargetMode="External"/><Relationship Id="rId4" Type="http://schemas.openxmlformats.org/officeDocument/2006/relationships/hyperlink" Target="https://en.wikipedia.org/wiki/Latent_spac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112.10752" TargetMode="External"/><Relationship Id="rId2" Type="http://schemas.openxmlformats.org/officeDocument/2006/relationships/hyperlink" Target="https://arxiv.org/pdf/2006.11239.pdf" TargetMode="External"/><Relationship Id="rId1" Type="http://schemas.openxmlformats.org/officeDocument/2006/relationships/slideLayout" Target="../slideLayouts/slideLayout2.xml"/><Relationship Id="rId4" Type="http://schemas.openxmlformats.org/officeDocument/2006/relationships/hyperlink" Target="https://arxiv.org/pdf/2105.05233.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096000" y="1825624"/>
                <a:ext cx="5966690" cy="5032375"/>
              </a:xfrm>
            </p:spPr>
            <p:txBody>
              <a:bodyPr>
                <a:normAutofit/>
              </a:bodyPr>
              <a:lstStyle/>
              <a:p>
                <a:r>
                  <a:rPr lang="pt-BR" dirty="0"/>
                  <a:t>Um modelo de difusão consiste em um processo direto (ou difusão), no qual um dado (e.g., uma imagem) tem ruído adicionado a ele progressivamente, e um processo reverso (ou difusão reversa), no qual o ruído é transformado novamente em um amostra da distribuição alvo.</a:t>
                </a:r>
              </a:p>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passo (ou estado) depende apenas do anterior.</a:t>
                </a:r>
              </a:p>
            </p:txBody>
          </p:sp>
        </mc:Choice>
        <mc:Fallback xmlns="">
          <p:sp>
            <p:nvSpPr>
              <p:cNvPr id="3" name="Espaço Reservado para Conteúdo 2">
                <a:extLst>
                  <a:ext uri="{FF2B5EF4-FFF2-40B4-BE49-F238E27FC236}">
                    <a16:creationId xmlns:a16="http://schemas.microsoft.com/office/drawing/2014/main" id="{35C2D5F3-121D-15C7-0FE4-AA7B01400723}"/>
                  </a:ext>
                </a:extLst>
              </p:cNvPr>
              <p:cNvSpPr>
                <a:spLocks noGrp="1" noRot="1" noChangeAspect="1" noMove="1" noResize="1" noEditPoints="1" noAdjustHandles="1" noChangeArrowheads="1" noChangeShapeType="1" noTextEdit="1"/>
              </p:cNvSpPr>
              <p:nvPr>
                <p:ph idx="1"/>
              </p:nvPr>
            </p:nvSpPr>
            <p:spPr>
              <a:xfrm>
                <a:off x="6096000" y="1825624"/>
                <a:ext cx="5966690" cy="5032375"/>
              </a:xfrm>
              <a:blipFill>
                <a:blip r:embed="rId2"/>
                <a:stretch>
                  <a:fillRect l="-1839" t="-1937" r="-3166"/>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193965" y="2010061"/>
            <a:ext cx="5689600" cy="381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difusão direta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 ao longo do tempo produz resultados melhores: variação linear, quadrática, </a:t>
                </a:r>
                <a:r>
                  <a:rPr lang="pt-BR" dirty="0" err="1"/>
                  <a:t>cossenoidal</a:t>
                </a:r>
                <a:r>
                  <a:rPr lang="pt-BR" dirty="0"/>
                  <a:t>, etc.</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tenha praticamente uma distribuição Gaussiana isotrópica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lnSpcReduction="10000"/>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distribuição</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2663"/>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608" y="3429000"/>
            <a:ext cx="5594784" cy="146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095182"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a:t>
                </a:r>
                <a:r>
                  <a:rPr lang="pt-BR" dirty="0"/>
                  <a:t>.</a:t>
                </a:r>
              </a:p>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qualquer instante de tempo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095182" cy="5032375"/>
              </a:xfrm>
              <a:blipFill>
                <a:blip r:embed="rId2"/>
                <a:stretch>
                  <a:fillRect l="-1154" t="-1937"/>
                </a:stretch>
              </a:blipFill>
            </p:spPr>
            <p:txBody>
              <a:bodyPr/>
              <a:lstStyle/>
              <a:p>
                <a:r>
                  <a:rPr lang="pt-BR">
                    <a:noFill/>
                  </a:rPr>
                  <a:t> </a:t>
                </a:r>
              </a:p>
            </p:txBody>
          </p:sp>
        </mc:Fallback>
      </mc:AlternateContent>
    </p:spTree>
    <p:extLst>
      <p:ext uri="{BB962C8B-B14F-4D97-AF65-F5344CB8AC3E}">
        <p14:creationId xmlns:p14="http://schemas.microsoft.com/office/powerpoint/2010/main" val="161161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838199" y="1825624"/>
                <a:ext cx="11095183"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r>
                  <a:rPr lang="pt-BR" dirty="0"/>
                  <a:t>Em termos práticos, nós não conhecemos 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distribuição real dos dados, o que não existe ou é desconhecido.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838199" y="1825624"/>
                <a:ext cx="11095183" cy="5032375"/>
              </a:xfrm>
              <a:blipFill>
                <a:blip r:embed="rId2"/>
                <a:stretch>
                  <a:fillRect l="-934" t="-1937" r="-604"/>
                </a:stretch>
              </a:blipFill>
            </p:spPr>
            <p:txBody>
              <a:bodyPr/>
              <a:lstStyle/>
              <a:p>
                <a:r>
                  <a:rPr lang="pt-BR">
                    <a:noFill/>
                  </a:rPr>
                  <a:t> </a:t>
                </a:r>
              </a:p>
            </p:txBody>
          </p:sp>
        </mc:Fallback>
      </mc:AlternateContent>
    </p:spTree>
    <p:extLst>
      <p:ext uri="{BB962C8B-B14F-4D97-AF65-F5344CB8AC3E}">
        <p14:creationId xmlns:p14="http://schemas.microsoft.com/office/powerpoint/2010/main" val="3631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0" y="1825624"/>
                <a:ext cx="11353799" cy="2977285"/>
              </a:xfrm>
            </p:spPr>
            <p:txBody>
              <a:bodyPr>
                <a:normAutofit lnSpcReduction="10000"/>
              </a:bodyPr>
              <a:lstStyle/>
              <a:p>
                <a:r>
                  <a:rPr lang="pt-BR" dirty="0"/>
                  <a:t>Então como podemos modelar o processo de difusão reversa?</a:t>
                </a:r>
              </a:p>
              <a:p>
                <a:r>
                  <a:rPr lang="pt-BR" dirty="0"/>
                  <a:t>Nós aproximamos o processo reverso,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a:t>
                </a:r>
              </a:p>
              <a:p>
                <a:r>
                  <a:rPr lang="pt-BR" dirty="0"/>
                  <a:t>Como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também será gaussiano,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pequeno o suficiente,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0" y="1825624"/>
                <a:ext cx="11353799" cy="2977285"/>
              </a:xfrm>
              <a:blipFill>
                <a:blip r:embed="rId2"/>
                <a:stretch>
                  <a:fillRect l="-967" t="-4499"/>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799"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etapa do processo de difusão direta possa ser aproximadamente desfeita por</a:t>
                </a:r>
              </a:p>
              <a:p>
                <a:pPr marL="457200" lvl="1"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p:txBody>
          </p:sp>
        </mc:Choice>
        <mc:Fallback>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799"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D6B42-CAA0-383F-FC7F-B8391DAC86D6}"/>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6F768D8-BBFC-574D-F7D9-49330AA64605}"/>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81954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B8438-E56E-2412-517C-8456E4CA773C}"/>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F7E2B09C-6D56-4C9F-A364-B904CCE2F1A0}"/>
              </a:ext>
            </a:extLst>
          </p:cNvPr>
          <p:cNvSpPr>
            <a:spLocks noGrp="1"/>
          </p:cNvSpPr>
          <p:nvPr>
            <p:ph idx="1"/>
          </p:nvPr>
        </p:nvSpPr>
        <p:spPr/>
        <p:txBody>
          <a:bodyPr/>
          <a:lstStyle/>
          <a:p>
            <a:r>
              <a:rPr lang="en-US" b="0" i="0" dirty="0">
                <a:solidFill>
                  <a:srgbClr val="202122"/>
                </a:solidFill>
                <a:effectLst/>
                <a:latin typeface="Arial" panose="020B0604020202020204" pitchFamily="34" charset="0"/>
              </a:rPr>
              <a:t> diffusion model consists of three major components: the forward process, the reverse process, and the sampling procedure.</a:t>
            </a:r>
            <a:r>
              <a:rPr lang="en-US" b="0" i="0" u="none" strike="noStrike" baseline="30000" dirty="0">
                <a:solidFill>
                  <a:srgbClr val="3366CC"/>
                </a:solidFill>
                <a:effectLst/>
                <a:latin typeface="Arial" panose="020B0604020202020204" pitchFamily="34" charset="0"/>
                <a:hlinkClick r:id="rId2"/>
              </a:rPr>
              <a:t>[1]</a:t>
            </a:r>
            <a:r>
              <a:rPr lang="en-US" b="0" i="0" dirty="0">
                <a:solidFill>
                  <a:srgbClr val="202122"/>
                </a:solidFill>
                <a:effectLst/>
                <a:latin typeface="Arial" panose="020B0604020202020204" pitchFamily="34" charset="0"/>
              </a:rPr>
              <a:t> The goal of diffusion models is to learn a </a:t>
            </a:r>
            <a:r>
              <a:rPr lang="en-US" b="0" i="0" u="none" strike="noStrike" dirty="0">
                <a:solidFill>
                  <a:srgbClr val="3366CC"/>
                </a:solidFill>
                <a:effectLst/>
                <a:latin typeface="Arial" panose="020B0604020202020204" pitchFamily="34" charset="0"/>
                <a:hlinkClick r:id="rId3" tooltip="Diffusion process"/>
              </a:rPr>
              <a:t>diffusion process</a:t>
            </a:r>
            <a:r>
              <a:rPr lang="en-US" b="0" i="0" dirty="0">
                <a:solidFill>
                  <a:srgbClr val="202122"/>
                </a:solidFill>
                <a:effectLst/>
                <a:latin typeface="Arial" panose="020B0604020202020204" pitchFamily="34" charset="0"/>
              </a:rPr>
              <a:t> that generates the probability distribution of a given dataset. They learn the latent structure of a dataset by modeling the way in which data points diffuse through their </a:t>
            </a:r>
            <a:r>
              <a:rPr lang="en-US" b="0" i="0" u="none" strike="noStrike" dirty="0">
                <a:solidFill>
                  <a:srgbClr val="3366CC"/>
                </a:solidFill>
                <a:effectLst/>
                <a:latin typeface="Arial" panose="020B0604020202020204" pitchFamily="34" charset="0"/>
                <a:hlinkClick r:id="rId4" tooltip="Latent space"/>
              </a:rPr>
              <a:t>latent space</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5"/>
              </a:rPr>
              <a:t>[</a:t>
            </a:r>
            <a:endParaRPr lang="pt-BR" dirty="0"/>
          </a:p>
        </p:txBody>
      </p:sp>
    </p:spTree>
    <p:extLst>
      <p:ext uri="{BB962C8B-B14F-4D97-AF65-F5344CB8AC3E}">
        <p14:creationId xmlns:p14="http://schemas.microsoft.com/office/powerpoint/2010/main" val="3187071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4725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apenas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90698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Vantagens e desvantagens</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21811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32530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a:t>
            </a:r>
          </a:p>
          <a:p>
            <a:pPr lvl="1"/>
            <a:r>
              <a:rPr lang="pt-BR" dirty="0"/>
              <a:t>https://arxiv.org/pdf/2105.05233.pdf</a:t>
            </a:r>
          </a:p>
        </p:txBody>
      </p:sp>
    </p:spTree>
    <p:extLst>
      <p:ext uri="{BB962C8B-B14F-4D97-AF65-F5344CB8AC3E}">
        <p14:creationId xmlns:p14="http://schemas.microsoft.com/office/powerpoint/2010/main" val="3601469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p:txBody>
          <a:bodyPr/>
          <a:lstStyle/>
          <a:p>
            <a:endParaRPr lang="pt-BR" dirty="0"/>
          </a:p>
          <a:p>
            <a:pPr algn="l"/>
            <a:r>
              <a:rPr lang="pt-BR" dirty="0"/>
              <a:t>“</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2"/>
              </a:rPr>
              <a:t>https://arxiv.org/pdf/2006.11239.pdf</a:t>
            </a:r>
            <a:endParaRPr lang="pt-BR" dirty="0"/>
          </a:p>
          <a:p>
            <a:pPr algn="l"/>
            <a:r>
              <a:rPr lang="pt-BR" dirty="0"/>
              <a:t>“</a:t>
            </a:r>
            <a:r>
              <a:rPr lang="en-US" dirty="0"/>
              <a:t>High-Resolution Image Synthesis with Latent Diffusion Models”, </a:t>
            </a:r>
            <a:r>
              <a:rPr lang="en-US" dirty="0">
                <a:hlinkClick r:id="rId3"/>
              </a:rPr>
              <a:t>https://arxiv.org/abs/2112.10752</a:t>
            </a:r>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4"/>
              </a:rPr>
              <a:t>https://arxiv.org/pdf/2105.05233.pdf</a:t>
            </a:r>
            <a:endParaRPr lang="pt-BR" dirty="0"/>
          </a:p>
          <a:p>
            <a:r>
              <a:rPr lang="pt-BR" dirty="0"/>
              <a:t>https://www.youtube.com/watch?v=687zEGODmHA&amp;ab_channel=MachineLearningatBerkeley</a:t>
            </a:r>
          </a:p>
          <a:p>
            <a:endParaRPr lang="pt-BR" dirty="0"/>
          </a:p>
        </p:txBody>
      </p:sp>
    </p:spTree>
    <p:extLst>
      <p:ext uri="{BB962C8B-B14F-4D97-AF65-F5344CB8AC3E}">
        <p14:creationId xmlns:p14="http://schemas.microsoft.com/office/powerpoint/2010/main" val="1787264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5334000" y="1825624"/>
            <a:ext cx="6662057" cy="5032375"/>
          </a:xfrm>
        </p:spPr>
        <p:txBody>
          <a:bodyPr>
            <a:normAutofit lnSpcReduction="10000"/>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moléculas se movem de uma área de alta concentração para uma de baixa concentração impulsionadas pelo movimento térmico aleatório das partículas.</a:t>
            </a:r>
          </a:p>
          <a:p>
            <a:pPr lvl="1">
              <a:buFont typeface="Wingdings" panose="05000000000000000000" pitchFamily="2" charset="2"/>
              <a:buChar char="§"/>
            </a:pPr>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43" y="2231571"/>
            <a:ext cx="4898017" cy="318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revertendo um processo de difusão, ou seja, perda de informação devido à adição de ruído. </a:t>
            </a:r>
          </a:p>
          <a:p>
            <a:r>
              <a:rPr lang="pt-BR" dirty="0"/>
              <a:t>A ideia principal é adicionar ruído aleatório aos dados e então desfazer o processo para obter a distribuição original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difusão transforma passo a passo (i.e., iterativamente) um sinal estruturado (e.g., uma imagem) em ruído. </a:t>
            </a:r>
          </a:p>
          <a:p>
            <a:r>
              <a:rPr lang="pt-BR" b="0" i="0" dirty="0">
                <a:solidFill>
                  <a:srgbClr val="0D0D0D"/>
                </a:solidFill>
                <a:effectLst/>
                <a:latin typeface="Söhne"/>
              </a:rPr>
              <a:t>Ao simular a difusão, geramos imagens ruidosas a partir das imagens de treinamento e, assim, podemos treinar uma rede neural para remover o ruído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7021286" y="1825624"/>
            <a:ext cx="5018314"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eliminar ruído de imagens ruidosas e podem gerar imagens eliminando iterativamente o ruído de sinais puramente ruidosos.</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distribuição original,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spTree>
    <p:extLst>
      <p:ext uri="{BB962C8B-B14F-4D97-AF65-F5344CB8AC3E}">
        <p14:creationId xmlns:p14="http://schemas.microsoft.com/office/powerpoint/2010/main" val="7667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4876802" y="1825624"/>
                <a:ext cx="7176652" cy="5032375"/>
              </a:xfrm>
            </p:spPr>
            <p:txBody>
              <a:bodyPr>
                <a:normAutofit fontScale="92500"/>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torna-se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a:p>
                <a:r>
                  <a:rPr lang="pt-BR" dirty="0"/>
                  <a:t>Um modelo que pode desfazer aproximadamente a </a:t>
                </a:r>
                <a:r>
                  <a:rPr lang="pt-BR" b="1" i="1" dirty="0">
                    <a:solidFill>
                      <a:srgbClr val="7030A0"/>
                    </a:solidFill>
                  </a:rPr>
                  <a:t>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Portanto, o modelo remove o ruído de uma amostra até que reste apenas valores retirados de distribuição original,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4876802" y="1825624"/>
                <a:ext cx="7176652" cy="5032375"/>
              </a:xfrm>
              <a:blipFill>
                <a:blip r:embed="rId2"/>
                <a:stretch>
                  <a:fillRect l="-1274" t="-1816" r="-1529" b="-1211"/>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683926DE-005A-7359-F551-AF5D6480162D}"/>
              </a:ext>
            </a:extLst>
          </p:cNvPr>
          <p:cNvGrpSpPr/>
          <p:nvPr/>
        </p:nvGrpSpPr>
        <p:grpSpPr>
          <a:xfrm>
            <a:off x="1438953" y="2391870"/>
            <a:ext cx="2500355" cy="2765755"/>
            <a:chOff x="1004844" y="1985470"/>
            <a:chExt cx="2500355" cy="2765755"/>
          </a:xfrm>
        </p:grpSpPr>
        <p:sp>
          <p:nvSpPr>
            <p:cNvPr id="4" name="Elipse 3">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4327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4308036" y="1825624"/>
                <a:ext cx="7745418" cy="5032375"/>
              </a:xfrm>
            </p:spPr>
            <p:txBody>
              <a:bodyPr>
                <a:normAutofit lnSpcReduction="10000"/>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não está em equilíbrio,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 </a:t>
                </a:r>
              </a:p>
              <a:p>
                <a:r>
                  <a:rPr lang="pt-BR" dirty="0"/>
                  <a:t>A distribuição inicial estando muito fora do equilíbrio, se difunde em direção à distribuição de equilíbrio.</a:t>
                </a:r>
              </a:p>
              <a:p>
                <a:r>
                  <a:rPr lang="pt-BR" dirty="0"/>
                  <a:t>O objetivo dos modelos de difusão é aprender um processo reverso de difusão que gera a distribuição de probabilidade de um determinado conjunto de dados a partir apenas de ruído.</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4308036" y="1825624"/>
                <a:ext cx="7745418" cy="5032375"/>
              </a:xfrm>
              <a:blipFill>
                <a:blip r:embed="rId2"/>
                <a:stretch>
                  <a:fillRect l="-1417" t="-2663" r="-1024"/>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25F427F2-BA65-4F7E-12A1-0003A24A8BE1}"/>
              </a:ext>
            </a:extLst>
          </p:cNvPr>
          <p:cNvGrpSpPr/>
          <p:nvPr/>
        </p:nvGrpSpPr>
        <p:grpSpPr>
          <a:xfrm>
            <a:off x="1402008" y="2262561"/>
            <a:ext cx="2500355" cy="2765755"/>
            <a:chOff x="1004844" y="1985470"/>
            <a:chExt cx="2500355" cy="2765755"/>
          </a:xfrm>
        </p:grpSpPr>
        <p:sp>
          <p:nvSpPr>
            <p:cNvPr id="4" name="Elipse 3">
              <a:extLst>
                <a:ext uri="{FF2B5EF4-FFF2-40B4-BE49-F238E27FC236}">
                  <a16:creationId xmlns:a16="http://schemas.microsoft.com/office/drawing/2014/main" id="{DE52A013-FA7A-F277-A922-4060D9D0D513}"/>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734F852C-BBA5-22C5-09DA-637F34486C8B}"/>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5B94A0B1-E7DD-C461-4195-64FEFF9AEC63}"/>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EBD8E68-23B9-A85B-1F11-AD236B9EB2EB}"/>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79A9A1D-A33C-862F-43A2-4F1BB600B8B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1B8C0B9-7C7B-AC41-999F-B3F616F61002}"/>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7F4C8B0E-1C87-B7F9-3C60-B6C3FECB8286}"/>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9AFBD7B9-99C9-CA21-5897-7DBC9B537D58}"/>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7E5C8F0-9DCD-EC93-E71F-9D564D68C87B}"/>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F1E5F09F-7F6F-B803-8D85-CCC5FACFF37C}"/>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B4EB107-6711-5242-799C-28E3EBA69BF0}"/>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57803964-F9F1-CC90-CCF7-426B4211EC8C}"/>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D98DB09-D4EE-023E-6B9E-E57F7435F78A}"/>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BCEF90EF-B060-B673-0CD0-5E5D6D7EC177}"/>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E76E212D-E98B-DD29-371E-84C4C0F8494A}"/>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0D7D782E-10D3-BCF0-1A0F-69AEEE473FC4}"/>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85233EB6-7073-F6AB-AC9E-7980DA8B39FF}"/>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6B003EB-F0EC-A72F-64B8-D450EDC631F2}"/>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11F093D0-FAFE-DEEE-5BD5-32049FEE4116}"/>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3ADBD77D-5F73-A7DC-C08E-5776DF7521E9}"/>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A627175C-E39C-735A-CA4B-DF1CB234BE77}"/>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506C6A08-39CD-2E19-FDDC-CDABC48DD2DC}"/>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E4912888-5D84-6750-BF90-1AF780F6FD78}"/>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8A8DFBCC-6A19-AC53-FECA-D998DC22BB08}"/>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9344FB32-4E1C-5328-0A85-4BD7378AD173}"/>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D111CB95-187E-58D6-0BA0-8D898F23905F}"/>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6A6775D4-4808-98C3-BAA6-4C4CB117AE52}"/>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EB020038-A20B-35AC-DFE8-DF8CB3F31CAF}"/>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CF446663-2BEA-E866-DDA0-420D003499C3}"/>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0B78B968-E48B-7799-5763-ACB468162DD5}"/>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FCBC4811-77FC-6B86-7A58-688A75E39925}"/>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1519FD2A-FBE6-914F-F941-D697AEC6DEB4}"/>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182F42A9-87F4-7123-B887-8174D2770835}"/>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02936449-07AC-CAFB-66DD-007116517D9F}"/>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CF96355E-F413-46AF-7522-D108920D2F8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4BDC5D93-BD2A-5C3B-5935-9967F8D72250}"/>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F7A5AD0C-838E-20E0-2BD1-3409FEB8B53B}"/>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DB9C09BE-B9F6-0998-052E-9F5A4A7B28B6}"/>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0EA0BBC7-79ED-30E0-015A-FE0F10ED3B9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0C115932-CEA8-A4B6-AC78-F483A4A80EAC}"/>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E0B81C4D-D442-06DC-DD0D-341401D19D56}"/>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3E296D5A-BD92-0055-E03A-2FFB071C6CB6}"/>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14C3E7B0-6F62-3991-D450-3898571359E6}"/>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82DA8A1-24A5-DDA6-9816-386E0686E495}"/>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ED6AD83F-B24C-222F-CDB9-A1C0BC22121C}"/>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6F2D41CC-49EA-7F1C-23FF-9BBA6642F9D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E147381B-A146-76BA-B18F-A1AA55F24500}"/>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B07ACA03-6096-02CF-723B-C8F910425EF3}"/>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4115761-5B59-8C29-ACBC-8D83FDB429CB}"/>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A4C06EEB-2D0D-0D4D-090B-4BF7E6F81935}"/>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A7C017F2-F51B-A1A5-71E0-1D6B0CE34B31}"/>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9DA4E4DF-0387-BC60-9FAB-7FE359BCA729}"/>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6767E76D-C5A2-EDC9-3FD5-07674B42C5FC}"/>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6203299F-E4D6-15D2-6300-0DC3BA89FBE5}"/>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3D3AA78C-E2AE-331D-158F-32E340DA9D71}"/>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28767B68-38FE-E605-1FCC-44F5B24C6E28}"/>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FB82E9F9-537D-5182-13B7-368455F1756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71141369-0B9D-FC43-FCEF-956F43338AF3}"/>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19B0BD64-9282-B451-F134-B4B716EFAC3C}"/>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A4AEAF63-5FF4-0F72-F3D9-590792D448D0}"/>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B7BBBD1D-506A-B5EA-E1B8-20896F6351E4}"/>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C732A201-093B-4BC7-9C74-990952C0FEC1}"/>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AFE14605-9918-280B-9475-3A337F1AAF8A}"/>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2601DCFA-6CF2-DD29-5C31-4D645C5C18B8}"/>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18016A4-2728-90CC-BE77-A621F00211FB}"/>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36932865-35D6-7764-CC86-6D209962B600}"/>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F171B02C-2484-0A43-B97E-B4B42EA082CB}"/>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92669AFC-318E-7503-D03C-2A5B665DB920}"/>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544358A4-88ED-231D-3724-284F3E28A543}"/>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3EB54B96-98CB-A351-DA27-53D71C0C2D07}"/>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522FFDAE-270E-F0DE-657B-DDBA91BF313F}"/>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098D1D4B-7C6D-C867-75D1-10629D2A8D03}"/>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BFAA4E36-0351-E730-054F-F14540852843}"/>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6BC8F2ED-DA52-5019-2A09-722580D9AFD1}"/>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6DE35667-D19F-5578-29E4-2F3B5D02FDB6}"/>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4A804DE9-1C64-97D6-B227-FD256D027EE2}"/>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5EC2BF27-ACA8-A458-FD45-43CBA16446A9}"/>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E8335541-E43A-63BA-809F-A8BC34AA272E}"/>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BD876A20-BDD8-41D4-EEAB-948CF769698A}"/>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517ECE05-F239-A756-3C17-980D97839D07}"/>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8D8E6CF9-3461-BB2B-D830-0801848C29CF}"/>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B7401AB7-71AA-D126-A12D-2B252EFCB29A}"/>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19690208-10DF-67BB-A2C7-D430F7F4C592}"/>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785025AF-209E-CEAA-40CC-29902A4BD127}"/>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396E004-40B0-1B24-406C-92699095DFE7}"/>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C4649770-EA99-9B3F-C890-42AB7AEA61F0}"/>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3881F93A-657A-18EC-76E1-BAD30B8080AF}"/>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B383CD3-5475-9D0C-A936-5A5C7355A0CE}"/>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E1839130-7146-3351-7520-EAF6426306EA}"/>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F1567CB5-7B29-21B7-0F01-0C0C2F18F911}"/>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C2EC2728-EE4A-12B7-57FA-9C993FA62535}"/>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6AE89FAD-04A3-0390-8CBD-193898007B9A}"/>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4067997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8858</TotalTime>
  <Words>1596</Words>
  <Application>Microsoft Office PowerPoint</Application>
  <PresentationFormat>Widescreen</PresentationFormat>
  <Paragraphs>116</Paragraphs>
  <Slides>26</Slides>
  <Notes>5</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26</vt:i4>
      </vt:variant>
    </vt:vector>
  </HeadingPairs>
  <TitlesOfParts>
    <vt:vector size="35" baseType="lpstr">
      <vt:lpstr>Arial</vt:lpstr>
      <vt:lpstr>Calibri</vt:lpstr>
      <vt:lpstr>Calibri Light</vt:lpstr>
      <vt:lpstr>Cambria Math</vt:lpstr>
      <vt:lpstr>MonumentGrotesk</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Modelos de difusão</vt:lpstr>
      <vt:lpstr>Processo de difusão direta</vt:lpstr>
      <vt:lpstr>Processo de difusão direta</vt:lpstr>
      <vt:lpstr>Processo de difusão direta</vt:lpstr>
      <vt:lpstr>Processo de difusão reversa</vt:lpstr>
      <vt:lpstr>Processo de difusão reversa</vt:lpstr>
      <vt:lpstr>Processo de difusão reversa</vt:lpstr>
      <vt:lpstr>Apresentação do PowerPoint</vt:lpstr>
      <vt:lpstr>Fundamentação teórica</vt:lpstr>
      <vt:lpstr>Arquitetura e funcionamento</vt:lpstr>
      <vt:lpstr>Treinamento e otimização</vt:lpstr>
      <vt:lpstr>Vantagens e desvantagens</vt:lpstr>
      <vt:lpstr>Exemplo(s) de aplicação</vt:lpstr>
      <vt:lpstr>Comparação com outros algoritmos</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1797</cp:revision>
  <dcterms:created xsi:type="dcterms:W3CDTF">2020-01-20T13:50:05Z</dcterms:created>
  <dcterms:modified xsi:type="dcterms:W3CDTF">2024-02-22T00:24:18Z</dcterms:modified>
</cp:coreProperties>
</file>